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8" r:id="rId2"/>
    <p:sldId id="259" r:id="rId3"/>
    <p:sldId id="430" r:id="rId4"/>
    <p:sldId id="427" r:id="rId5"/>
    <p:sldId id="428" r:id="rId6"/>
    <p:sldId id="425" r:id="rId7"/>
    <p:sldId id="424" r:id="rId8"/>
    <p:sldId id="421" r:id="rId9"/>
    <p:sldId id="431" r:id="rId10"/>
    <p:sldId id="422" r:id="rId11"/>
    <p:sldId id="260" r:id="rId12"/>
    <p:sldId id="432" r:id="rId13"/>
    <p:sldId id="429" r:id="rId14"/>
  </p:sldIdLst>
  <p:sldSz cx="9144000" cy="6858000" type="screen4x3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4343"/>
    <a:srgbClr val="990000"/>
    <a:srgbClr val="009900"/>
    <a:srgbClr val="D7220D"/>
    <a:srgbClr val="0000FF"/>
    <a:srgbClr val="F2F2F2"/>
    <a:srgbClr val="165616"/>
    <a:srgbClr val="FA0000"/>
    <a:srgbClr val="2CB0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89" d="100"/>
          <a:sy n="89" d="100"/>
        </p:scale>
        <p:origin x="1310" y="10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1E2B09-D876-4491-9266-3C8194338251}" type="datetimeFigureOut">
              <a:rPr lang="en-GB" smtClean="0"/>
              <a:t>29/05/2022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717AD3-2995-47DA-AC3E-2FC7AB7CFF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05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2400945"/>
            <a:ext cx="6858000" cy="1470025"/>
          </a:xfrm>
        </p:spPr>
        <p:txBody>
          <a:bodyPr anchor="b">
            <a:noAutofit/>
          </a:bodyPr>
          <a:lstStyle>
            <a:lvl1pPr algn="l">
              <a:defRPr lang="bs-Latn-BA" sz="5400" b="1" kern="1200" dirty="0">
                <a:ln w="19050"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effectLst/>
                <a:latin typeface="Microsoft New Tai Lue" pitchFamily="34" charset="0"/>
                <a:ea typeface="+mj-ea"/>
                <a:cs typeface="Microsoft New Tai Lue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bs-Latn-B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3915544"/>
            <a:ext cx="6858000" cy="504056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bs-Latn-B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A1FFC-0729-4B4E-874A-BB33F34F7B19}" type="datetimeFigureOut">
              <a:rPr lang="bs-Latn-BA" smtClean="0"/>
              <a:t>29. 5. 2022.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A774C-E981-4CCA-AA75-161A658A4D12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240649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s-Latn-B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s-Latn-B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A1FFC-0729-4B4E-874A-BB33F34F7B19}" type="datetimeFigureOut">
              <a:rPr lang="bs-Latn-BA" smtClean="0"/>
              <a:t>29. 5. 2022.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A774C-E981-4CCA-AA75-161A658A4D12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1378186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bs-Latn-B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s-Latn-B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A1FFC-0729-4B4E-874A-BB33F34F7B19}" type="datetimeFigureOut">
              <a:rPr lang="bs-Latn-BA" smtClean="0"/>
              <a:t>29. 5. 2022.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A774C-E981-4CCA-AA75-161A658A4D12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4194088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903468" y="274638"/>
            <a:ext cx="7001588" cy="1143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bs-Latn-BA" dirty="0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1905000" y="1556792"/>
            <a:ext cx="7010400" cy="456937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s-Latn-BA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905000" y="6248400"/>
            <a:ext cx="18175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4BEA1FFC-0729-4B4E-874A-BB33F34F7B19}" type="datetimeFigureOut">
              <a:rPr lang="bs-Latn-BA" smtClean="0"/>
              <a:pPr/>
              <a:t>29. 5. 2022.</a:t>
            </a:fld>
            <a:endParaRPr lang="bs-Latn-BA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2778" y="6237312"/>
            <a:ext cx="24666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bs-Latn-BA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7888" y="6237312"/>
            <a:ext cx="18175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71A774C-E981-4CCA-AA75-161A658A4D12}" type="slidenum">
              <a:rPr lang="bs-Latn-BA" smtClean="0"/>
              <a:pPr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2340254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4687" y="4406900"/>
            <a:ext cx="6970713" cy="1362075"/>
          </a:xfrm>
        </p:spPr>
        <p:txBody>
          <a:bodyPr anchor="t"/>
          <a:lstStyle>
            <a:lvl1pPr algn="l" defTabSz="914400" rtl="0" eaLnBrk="1" latinLnBrk="0" hangingPunct="1">
              <a:spcBef>
                <a:spcPct val="0"/>
              </a:spcBef>
              <a:buNone/>
              <a:defRPr lang="bs-Latn-BA" sz="4000" b="1" kern="1200" dirty="0">
                <a:ln w="19050"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effectLst/>
                <a:latin typeface="Microsoft New Tai Lue" pitchFamily="34" charset="0"/>
                <a:ea typeface="+mj-ea"/>
                <a:cs typeface="Microsoft New Tai Lue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bs-Latn-B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4687" y="3861048"/>
            <a:ext cx="6970713" cy="432048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A1FFC-0729-4B4E-874A-BB33F34F7B19}" type="datetimeFigureOut">
              <a:rPr lang="bs-Latn-BA" smtClean="0"/>
              <a:t>29. 5. 2022.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A774C-E981-4CCA-AA75-161A658A4D12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1721858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s-Latn-B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5000" y="1600200"/>
            <a:ext cx="3352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s-Latn-B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0200" y="1600200"/>
            <a:ext cx="3505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s-Latn-B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A1FFC-0729-4B4E-874A-BB33F34F7B19}" type="datetimeFigureOut">
              <a:rPr lang="bs-Latn-BA" smtClean="0"/>
              <a:t>29. 5. 2022.</a:t>
            </a:fld>
            <a:endParaRPr lang="bs-Latn-B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A774C-E981-4CCA-AA75-161A658A4D12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896292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bs-Latn-B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s-Latn-B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s-Latn-B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A1FFC-0729-4B4E-874A-BB33F34F7B19}" type="datetimeFigureOut">
              <a:rPr lang="bs-Latn-BA" smtClean="0"/>
              <a:t>29. 5. 2022.</a:t>
            </a:fld>
            <a:endParaRPr lang="bs-Latn-B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A774C-E981-4CCA-AA75-161A658A4D12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2071443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s-Latn-B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A1FFC-0729-4B4E-874A-BB33F34F7B19}" type="datetimeFigureOut">
              <a:rPr lang="bs-Latn-BA" smtClean="0"/>
              <a:t>29. 5. 2022.</a:t>
            </a:fld>
            <a:endParaRPr lang="bs-Latn-B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A774C-E981-4CCA-AA75-161A658A4D12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2133948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A1FFC-0729-4B4E-874A-BB33F34F7B19}" type="datetimeFigureOut">
              <a:rPr lang="bs-Latn-BA" smtClean="0"/>
              <a:t>29. 5. 2022.</a:t>
            </a:fld>
            <a:endParaRPr lang="bs-Latn-B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A774C-E981-4CCA-AA75-161A658A4D12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753561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bs-Latn-B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s-Latn-B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A1FFC-0729-4B4E-874A-BB33F34F7B19}" type="datetimeFigureOut">
              <a:rPr lang="bs-Latn-BA" smtClean="0"/>
              <a:t>29. 5. 2022.</a:t>
            </a:fld>
            <a:endParaRPr lang="bs-Latn-B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A774C-E981-4CCA-AA75-161A658A4D12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800301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bs-Latn-B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bs-Latn-B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A1FFC-0729-4B4E-874A-BB33F34F7B19}" type="datetimeFigureOut">
              <a:rPr lang="bs-Latn-BA" smtClean="0"/>
              <a:t>29. 5. 2022.</a:t>
            </a:fld>
            <a:endParaRPr lang="bs-Latn-B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A774C-E981-4CCA-AA75-161A658A4D12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148999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3468" y="274638"/>
            <a:ext cx="7001588" cy="1143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bs-Latn-B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5000" y="1556792"/>
            <a:ext cx="7010400" cy="456937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s-Latn-B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05000" y="6248400"/>
            <a:ext cx="18175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4BEA1FFC-0729-4B4E-874A-BB33F34F7B19}" type="datetimeFigureOut">
              <a:rPr lang="bs-Latn-BA" smtClean="0"/>
              <a:pPr/>
              <a:t>29. 5. 2022.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2778" y="6237312"/>
            <a:ext cx="24666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bs-Latn-B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7888" y="6237312"/>
            <a:ext cx="18175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71A774C-E981-4CCA-AA75-161A658A4D12}" type="slidenum">
              <a:rPr lang="bs-Latn-BA" smtClean="0"/>
              <a:pPr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1413176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lang="bs-Latn-BA" sz="5400" b="1" kern="1200" dirty="0">
          <a:ln w="19050">
            <a:solidFill>
              <a:sysClr val="windowText" lastClr="000000"/>
            </a:solidFill>
          </a:ln>
          <a:solidFill>
            <a:schemeClr val="tx1"/>
          </a:solidFill>
          <a:effectLst/>
          <a:latin typeface="Microsoft New Tai Lue" pitchFamily="34" charset="0"/>
          <a:ea typeface="+mj-ea"/>
          <a:cs typeface="Microsoft New Tai Lue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Microsoft New Tai Lue" pitchFamily="34" charset="0"/>
          <a:ea typeface="+mn-ea"/>
          <a:cs typeface="Microsoft New Tai Lue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Microsoft New Tai Lue" pitchFamily="34" charset="0"/>
          <a:ea typeface="+mn-ea"/>
          <a:cs typeface="Microsoft New Tai Lue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Microsoft New Tai Lue" pitchFamily="34" charset="0"/>
          <a:ea typeface="+mn-ea"/>
          <a:cs typeface="Microsoft New Tai Lue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Microsoft New Tai Lue" pitchFamily="34" charset="0"/>
          <a:ea typeface="+mn-ea"/>
          <a:cs typeface="Microsoft New Tai Lue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icrosoft New Tai Lue" pitchFamily="34" charset="0"/>
          <a:ea typeface="+mn-ea"/>
          <a:cs typeface="Microsoft New Tai Lue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drive.google.com/file/d/1tI2lwvw-4wFbo7zZS3Vo5JRG6J0r1w63/view?usp=sharing" TargetMode="Externa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18.gif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1806575"/>
            <a:ext cx="6858000" cy="1470025"/>
          </a:xfrm>
        </p:spPr>
        <p:txBody>
          <a:bodyPr/>
          <a:lstStyle/>
          <a:p>
            <a:r>
              <a:rPr lang="bs-Latn-BA" dirty="0"/>
              <a:t>BB84 Protocol</a:t>
            </a:r>
            <a:r>
              <a:rPr lang="en-GB" dirty="0"/>
              <a:t/>
            </a:r>
            <a:br>
              <a:rPr lang="en-GB" dirty="0"/>
            </a:br>
            <a:r>
              <a:rPr lang="en-GB" sz="4000" dirty="0"/>
              <a:t>Quantum Key Distribution</a:t>
            </a:r>
            <a:endParaRPr lang="bs-Latn-B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1900" y="3733800"/>
            <a:ext cx="3429000" cy="685800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GB" sz="2000" b="1" dirty="0" smtClean="0">
                <a:solidFill>
                  <a:schemeClr val="accent1">
                    <a:lumMod val="50000"/>
                  </a:schemeClr>
                </a:solidFill>
              </a:rPr>
              <a:t>Realized </a:t>
            </a:r>
            <a:r>
              <a:rPr lang="en-GB" sz="2000" b="1" dirty="0">
                <a:solidFill>
                  <a:schemeClr val="accent1">
                    <a:lumMod val="50000"/>
                  </a:schemeClr>
                </a:solidFill>
              </a:rPr>
              <a:t>by</a:t>
            </a:r>
            <a:r>
              <a:rPr lang="en-GB" sz="2000" b="1" dirty="0" smtClean="0">
                <a:solidFill>
                  <a:schemeClr val="accent1">
                    <a:lumMod val="50000"/>
                  </a:schemeClr>
                </a:solidFill>
              </a:rPr>
              <a:t>:</a:t>
            </a:r>
            <a:endParaRPr lang="en-GB" sz="2000" b="1" dirty="0" smtClean="0"/>
          </a:p>
          <a:p>
            <a:r>
              <a:rPr lang="en-GB" sz="2000" b="1" dirty="0" smtClean="0"/>
              <a:t>Mohamed Amine Garrach</a:t>
            </a:r>
            <a:endParaRPr lang="en-GB" sz="1600" b="1" dirty="0" smtClean="0"/>
          </a:p>
        </p:txBody>
      </p:sp>
      <p:sp>
        <p:nvSpPr>
          <p:cNvPr id="4" name="TextBox 3"/>
          <p:cNvSpPr txBox="1"/>
          <p:nvPr/>
        </p:nvSpPr>
        <p:spPr>
          <a:xfrm flipH="1">
            <a:off x="2552700" y="51816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Supervisor</a:t>
            </a:r>
          </a:p>
          <a:p>
            <a:pPr algn="ctr"/>
            <a:r>
              <a:rPr lang="en-US" b="1" dirty="0" smtClean="0"/>
              <a:t>Mrs. </a:t>
            </a:r>
            <a:r>
              <a:rPr lang="en-US" b="1" dirty="0" err="1" smtClean="0"/>
              <a:t>Manel</a:t>
            </a:r>
            <a:r>
              <a:rPr lang="en-US" b="1" dirty="0" smtClean="0"/>
              <a:t> </a:t>
            </a:r>
            <a:r>
              <a:rPr lang="en-US" b="1" dirty="0" err="1" smtClean="0"/>
              <a:t>Boujelben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362700" y="5181599"/>
            <a:ext cx="1714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Examiner </a:t>
            </a:r>
          </a:p>
          <a:p>
            <a:pPr algn="ctr"/>
            <a:r>
              <a:rPr lang="en-US" b="1" dirty="0" smtClean="0"/>
              <a:t>Mr. </a:t>
            </a:r>
            <a:r>
              <a:rPr lang="en-US" b="1" dirty="0" err="1" smtClean="0"/>
              <a:t>Faouzi</a:t>
            </a:r>
            <a:r>
              <a:rPr lang="en-US" b="1" dirty="0" smtClean="0"/>
              <a:t> </a:t>
            </a:r>
            <a:r>
              <a:rPr lang="en-US" b="1" dirty="0" err="1" smtClean="0"/>
              <a:t>Zarai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-98424"/>
            <a:ext cx="1456871" cy="103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0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fa 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04913"/>
            <a:ext cx="9144000" cy="565308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28800" y="304800"/>
            <a:ext cx="7848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u="sng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BB84 Implementation (Demonstrative video)</a:t>
            </a:r>
            <a:endParaRPr lang="en-US" sz="2600" b="1" u="sng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11" name="Hexagon 10"/>
          <p:cNvSpPr/>
          <p:nvPr/>
        </p:nvSpPr>
        <p:spPr>
          <a:xfrm>
            <a:off x="336122" y="261079"/>
            <a:ext cx="914400" cy="762000"/>
          </a:xfrm>
          <a:prstGeom prst="hexagon">
            <a:avLst/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20007" y="349691"/>
            <a:ext cx="346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76800" y="674613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rgbClr val="7030A0"/>
                </a:solidFill>
                <a:hlinkClick r:id="rId5"/>
              </a:rPr>
              <a:t>Link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66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3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agon 5"/>
          <p:cNvSpPr/>
          <p:nvPr/>
        </p:nvSpPr>
        <p:spPr>
          <a:xfrm>
            <a:off x="336122" y="261079"/>
            <a:ext cx="914400" cy="762000"/>
          </a:xfrm>
          <a:prstGeom prst="hexagon">
            <a:avLst/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20007" y="349691"/>
            <a:ext cx="346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6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-98424"/>
            <a:ext cx="1456871" cy="1032890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="" xmlns:a16="http://schemas.microsoft.com/office/drawing/2014/main" id="{BC60D70D-19E2-4819-A947-4D8A6133A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533400"/>
            <a:ext cx="2286000" cy="381000"/>
          </a:xfrm>
        </p:spPr>
        <p:txBody>
          <a:bodyPr/>
          <a:lstStyle/>
          <a:p>
            <a:r>
              <a:rPr lang="en-GB" sz="2800" u="sng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Conclusion</a:t>
            </a:r>
            <a:endParaRPr lang="en-GB" sz="2800" b="0" u="sng" dirty="0"/>
          </a:p>
        </p:txBody>
      </p:sp>
      <p:sp>
        <p:nvSpPr>
          <p:cNvPr id="27" name="Rectangle 26"/>
          <p:cNvSpPr/>
          <p:nvPr/>
        </p:nvSpPr>
        <p:spPr>
          <a:xfrm>
            <a:off x="2209800" y="2482095"/>
            <a:ext cx="636054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Design and develop a </a:t>
            </a:r>
            <a:r>
              <a:rPr lang="en-US" sz="2200" dirty="0" smtClean="0"/>
              <a:t>user </a:t>
            </a:r>
            <a:r>
              <a:rPr lang="en-US" sz="2200" dirty="0"/>
              <a:t>interface for the BB84 </a:t>
            </a:r>
            <a:r>
              <a:rPr lang="en-US" sz="2200" dirty="0" smtClean="0"/>
              <a:t>protocol</a:t>
            </a:r>
            <a:r>
              <a:rPr lang="en-US" dirty="0" smtClean="0"/>
              <a:t> 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224177" y="4544198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200" dirty="0"/>
              <a:t>The use of BB84 protocol</a:t>
            </a:r>
            <a:r>
              <a:rPr lang="en-US" sz="2200" dirty="0" smtClean="0"/>
              <a:t>: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992887"/>
            <a:ext cx="1686465" cy="1363954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2209799" y="3333035"/>
            <a:ext cx="636054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Solve problems by offering Quantum Computing Devices.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227052" y="5032086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200" dirty="0"/>
              <a:t>Security and </a:t>
            </a:r>
            <a:r>
              <a:rPr lang="en-US" sz="2200" dirty="0" smtClean="0"/>
              <a:t>trust</a:t>
            </a:r>
            <a:endParaRPr lang="fr-FR" sz="2200" dirty="0">
              <a:latin typeface="Montserrat" panose="020B060402020202020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224177" y="5416807"/>
            <a:ext cx="354308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200" dirty="0"/>
              <a:t>Reduced human errors</a:t>
            </a:r>
          </a:p>
        </p:txBody>
      </p:sp>
    </p:spTree>
    <p:extLst>
      <p:ext uri="{BB962C8B-B14F-4D97-AF65-F5344CB8AC3E}">
        <p14:creationId xmlns:p14="http://schemas.microsoft.com/office/powerpoint/2010/main" val="140644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0" grpId="0"/>
      <p:bldP spid="31" grpId="0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57400" y="3810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u="sng" dirty="0" smtClean="0"/>
              <a:t>Perspectives</a:t>
            </a:r>
            <a:endParaRPr lang="en-US" sz="2400" b="1" i="1" u="sng" dirty="0"/>
          </a:p>
        </p:txBody>
      </p:sp>
      <p:sp>
        <p:nvSpPr>
          <p:cNvPr id="5" name="Rectangle 4"/>
          <p:cNvSpPr/>
          <p:nvPr/>
        </p:nvSpPr>
        <p:spPr>
          <a:xfrm>
            <a:off x="2438400" y="990600"/>
            <a:ext cx="3281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/>
              <a:t>Possible </a:t>
            </a:r>
            <a:r>
              <a:rPr lang="en-US" u="sng" dirty="0"/>
              <a:t>work improvements </a:t>
            </a:r>
            <a:r>
              <a:rPr lang="en-US" u="sng" dirty="0" smtClean="0"/>
              <a:t>:</a:t>
            </a:r>
            <a:endParaRPr lang="en-US" u="sng" dirty="0"/>
          </a:p>
        </p:txBody>
      </p:sp>
      <p:sp>
        <p:nvSpPr>
          <p:cNvPr id="6" name="Rectangle 5"/>
          <p:cNvSpPr/>
          <p:nvPr/>
        </p:nvSpPr>
        <p:spPr>
          <a:xfrm>
            <a:off x="2438400" y="1463539"/>
            <a:ext cx="55985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Use the final key generated in real communication devices and compare it with a classical security protocol.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79068" y="2490476"/>
            <a:ext cx="55985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smtClean="0"/>
              <a:t>Implement another QKD protocol and compere the outcome result between the two protocols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493445" y="3457187"/>
            <a:ext cx="5273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O</a:t>
            </a:r>
            <a:r>
              <a:rPr lang="en-US" u="sng" dirty="0" smtClean="0"/>
              <a:t>ther </a:t>
            </a:r>
            <a:r>
              <a:rPr lang="en-US" u="sng" dirty="0"/>
              <a:t>algorithms </a:t>
            </a:r>
            <a:r>
              <a:rPr lang="en-US" u="sng" dirty="0" smtClean="0"/>
              <a:t>based </a:t>
            </a:r>
            <a:r>
              <a:rPr lang="en-US" u="sng" dirty="0"/>
              <a:t>on </a:t>
            </a:r>
            <a:r>
              <a:rPr lang="en-US" u="sng" dirty="0" smtClean="0"/>
              <a:t>Quantum </a:t>
            </a:r>
            <a:r>
              <a:rPr lang="en-US" u="sng" dirty="0"/>
              <a:t>C</a:t>
            </a:r>
            <a:r>
              <a:rPr lang="en-US" u="sng" dirty="0" smtClean="0"/>
              <a:t>ryptography</a:t>
            </a:r>
            <a:endParaRPr lang="en-US" u="sng" dirty="0"/>
          </a:p>
        </p:txBody>
      </p:sp>
      <p:sp>
        <p:nvSpPr>
          <p:cNvPr id="10" name="Rectangle 9"/>
          <p:cNvSpPr/>
          <p:nvPr/>
        </p:nvSpPr>
        <p:spPr>
          <a:xfrm>
            <a:off x="2581867" y="4088504"/>
            <a:ext cx="69366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smtClean="0"/>
              <a:t>Post-Quantum key distribution:</a:t>
            </a:r>
          </a:p>
          <a:p>
            <a:pPr lvl="1"/>
            <a:r>
              <a:rPr lang="en-US" dirty="0" smtClean="0"/>
              <a:t>	Example: GGH (Lattice Cryptography)</a:t>
            </a:r>
          </a:p>
          <a:p>
            <a:pPr lvl="1"/>
            <a:r>
              <a:rPr lang="en-US" dirty="0" smtClean="0"/>
              <a:t>		NTRU (Truncated Polynomials)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81867" y="5133587"/>
            <a:ext cx="69366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smtClean="0"/>
              <a:t>Quantum key distribution:</a:t>
            </a:r>
          </a:p>
          <a:p>
            <a:pPr lvl="1"/>
            <a:r>
              <a:rPr lang="en-US" dirty="0"/>
              <a:t>	Example: E91 &amp; BBM92 protocol: entanglement protocol			SARG04	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4644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914400"/>
            <a:ext cx="6359434" cy="31194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-98424"/>
            <a:ext cx="1456871" cy="103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Off-page Connector 12"/>
          <p:cNvSpPr/>
          <p:nvPr/>
        </p:nvSpPr>
        <p:spPr>
          <a:xfrm>
            <a:off x="1676400" y="0"/>
            <a:ext cx="7467600" cy="1143000"/>
          </a:xfrm>
          <a:prstGeom prst="flowChartOffpageConnector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 prst="coolSlant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q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flipH="1">
            <a:off x="4533900" y="248334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Content</a:t>
            </a:r>
            <a:endParaRPr lang="en-US" sz="3600" b="1" u="sng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439463" y="2969981"/>
            <a:ext cx="1375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Introduction</a:t>
            </a:r>
            <a:endParaRPr lang="en-US" b="1" dirty="0"/>
          </a:p>
        </p:txBody>
      </p:sp>
      <p:sp>
        <p:nvSpPr>
          <p:cNvPr id="28" name="Rectangle 27"/>
          <p:cNvSpPr/>
          <p:nvPr/>
        </p:nvSpPr>
        <p:spPr>
          <a:xfrm>
            <a:off x="4229828" y="2894860"/>
            <a:ext cx="24346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Quantum </a:t>
            </a:r>
            <a:r>
              <a:rPr lang="en-US" b="1" dirty="0" smtClean="0"/>
              <a:t>Cryptography</a:t>
            </a:r>
          </a:p>
          <a:p>
            <a:pPr algn="ctr"/>
            <a:r>
              <a:rPr lang="en-US" b="1" dirty="0" smtClean="0"/>
              <a:t>overview</a:t>
            </a:r>
            <a:endParaRPr lang="en-US" b="1" dirty="0"/>
          </a:p>
        </p:txBody>
      </p:sp>
      <p:sp>
        <p:nvSpPr>
          <p:cNvPr id="29" name="Rectangle 28"/>
          <p:cNvSpPr/>
          <p:nvPr/>
        </p:nvSpPr>
        <p:spPr>
          <a:xfrm>
            <a:off x="7079266" y="2906342"/>
            <a:ext cx="12466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BB84 Steps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170771" y="4668237"/>
            <a:ext cx="25095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BB84 Implementation </a:t>
            </a:r>
          </a:p>
          <a:p>
            <a:pPr algn="ctr"/>
            <a:r>
              <a:rPr lang="en-US" b="1" dirty="0" smtClean="0"/>
              <a:t>(</a:t>
            </a:r>
            <a:r>
              <a:rPr lang="en-US" b="1" dirty="0"/>
              <a:t>Demonstrative Video)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968691" y="4702395"/>
            <a:ext cx="14911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Conclusion &amp; </a:t>
            </a:r>
          </a:p>
          <a:p>
            <a:pPr algn="ctr"/>
            <a:r>
              <a:rPr lang="en-US" b="1" dirty="0" smtClean="0"/>
              <a:t>Perspectives</a:t>
            </a:r>
            <a:endParaRPr lang="en-US" b="1" dirty="0"/>
          </a:p>
        </p:txBody>
      </p:sp>
      <p:sp>
        <p:nvSpPr>
          <p:cNvPr id="32" name="Hexagon 31"/>
          <p:cNvSpPr/>
          <p:nvPr/>
        </p:nvSpPr>
        <p:spPr>
          <a:xfrm>
            <a:off x="2670048" y="2067248"/>
            <a:ext cx="914400" cy="762000"/>
          </a:xfrm>
          <a:prstGeom prst="hexagon">
            <a:avLst/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953933" y="2155860"/>
            <a:ext cx="346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1</a:t>
            </a:r>
            <a:endParaRPr lang="en-US" sz="3200" dirty="0"/>
          </a:p>
        </p:txBody>
      </p:sp>
      <p:sp>
        <p:nvSpPr>
          <p:cNvPr id="36" name="Hexagon 35"/>
          <p:cNvSpPr/>
          <p:nvPr/>
        </p:nvSpPr>
        <p:spPr>
          <a:xfrm>
            <a:off x="4953000" y="2064790"/>
            <a:ext cx="914400" cy="762000"/>
          </a:xfrm>
          <a:prstGeom prst="hexagon">
            <a:avLst/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5236885" y="2153402"/>
            <a:ext cx="346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</a:t>
            </a:r>
          </a:p>
        </p:txBody>
      </p:sp>
      <p:sp>
        <p:nvSpPr>
          <p:cNvPr id="38" name="Hexagon 37"/>
          <p:cNvSpPr/>
          <p:nvPr/>
        </p:nvSpPr>
        <p:spPr>
          <a:xfrm>
            <a:off x="7235952" y="2064790"/>
            <a:ext cx="914400" cy="762000"/>
          </a:xfrm>
          <a:prstGeom prst="hexagon">
            <a:avLst/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7519837" y="2153402"/>
            <a:ext cx="346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3</a:t>
            </a:r>
          </a:p>
        </p:txBody>
      </p:sp>
      <p:sp>
        <p:nvSpPr>
          <p:cNvPr id="40" name="Hexagon 39"/>
          <p:cNvSpPr/>
          <p:nvPr/>
        </p:nvSpPr>
        <p:spPr>
          <a:xfrm>
            <a:off x="4970871" y="3828617"/>
            <a:ext cx="914400" cy="762000"/>
          </a:xfrm>
          <a:prstGeom prst="hexagon">
            <a:avLst/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5254756" y="3917229"/>
            <a:ext cx="346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5</a:t>
            </a:r>
            <a:endParaRPr lang="en-US" sz="3200" dirty="0"/>
          </a:p>
        </p:txBody>
      </p:sp>
      <p:sp>
        <p:nvSpPr>
          <p:cNvPr id="42" name="Hexagon 41"/>
          <p:cNvSpPr/>
          <p:nvPr/>
        </p:nvSpPr>
        <p:spPr>
          <a:xfrm>
            <a:off x="7257048" y="3828618"/>
            <a:ext cx="914400" cy="762000"/>
          </a:xfrm>
          <a:prstGeom prst="hexagon">
            <a:avLst/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7540933" y="3917230"/>
            <a:ext cx="346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6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-98424"/>
            <a:ext cx="1456871" cy="103289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409289" y="4736500"/>
            <a:ext cx="1401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Eve’s Attacks</a:t>
            </a:r>
            <a:endParaRPr lang="en-US" b="1" dirty="0"/>
          </a:p>
        </p:txBody>
      </p:sp>
      <p:sp>
        <p:nvSpPr>
          <p:cNvPr id="22" name="Hexagon 21"/>
          <p:cNvSpPr/>
          <p:nvPr/>
        </p:nvSpPr>
        <p:spPr>
          <a:xfrm>
            <a:off x="2695385" y="3837192"/>
            <a:ext cx="914400" cy="762000"/>
          </a:xfrm>
          <a:prstGeom prst="hexagon">
            <a:avLst/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979270" y="3925804"/>
            <a:ext cx="346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4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10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1" grpId="0"/>
      <p:bldP spid="32" grpId="0" animBg="1"/>
      <p:bldP spid="33" grpId="0"/>
      <p:bldP spid="36" grpId="0" animBg="1"/>
      <p:bldP spid="37" grpId="0"/>
      <p:bldP spid="38" grpId="0" animBg="1"/>
      <p:bldP spid="39" grpId="0"/>
      <p:bldP spid="40" grpId="0" animBg="1"/>
      <p:bldP spid="41" grpId="0"/>
      <p:bldP spid="42" grpId="0" animBg="1"/>
      <p:bldP spid="43" grpId="0"/>
      <p:bldP spid="21" grpId="0"/>
      <p:bldP spid="22" grpId="0" animBg="1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4"/>
          <p:cNvSpPr/>
          <p:nvPr/>
        </p:nvSpPr>
        <p:spPr>
          <a:xfrm>
            <a:off x="336122" y="261079"/>
            <a:ext cx="914400" cy="762000"/>
          </a:xfrm>
          <a:prstGeom prst="hexagon">
            <a:avLst/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0007" y="349691"/>
            <a:ext cx="346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1</a:t>
            </a:r>
            <a:endParaRPr lang="en-US" sz="32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BC60D70D-19E2-4819-A947-4D8A6133A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457200"/>
            <a:ext cx="2438400" cy="381000"/>
          </a:xfrm>
        </p:spPr>
        <p:txBody>
          <a:bodyPr/>
          <a:lstStyle/>
          <a:p>
            <a:r>
              <a:rPr lang="en-GB" sz="2800" u="sng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Introduction</a:t>
            </a:r>
            <a:endParaRPr lang="en-GB" sz="2800" b="0" u="sng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940" y="4919363"/>
            <a:ext cx="548641" cy="6249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24200" y="1543460"/>
            <a:ext cx="343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Devices will be more </a:t>
            </a:r>
            <a:r>
              <a:rPr lang="en-US" dirty="0" smtClean="0"/>
              <a:t>connected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137853" y="4990088"/>
            <a:ext cx="54254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Based on physics and Quantum mechanics concepts, Quantum key distribution more </a:t>
            </a:r>
            <a:r>
              <a:rPr lang="en-US" dirty="0" smtClean="0"/>
              <a:t>secure.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37853" y="4333693"/>
            <a:ext cx="42601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Classical key distribution </a:t>
            </a:r>
            <a:r>
              <a:rPr lang="en-US" dirty="0" smtClean="0"/>
              <a:t>not well secure.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56677" y="3897518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Key distribution: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44" y="4414366"/>
            <a:ext cx="695137" cy="28865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056677" y="1095783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Nowadays: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137853" y="2182471"/>
            <a:ext cx="23619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 </a:t>
            </a:r>
            <a:r>
              <a:rPr lang="en-US" dirty="0" smtClean="0"/>
              <a:t>digitization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137853" y="2754153"/>
            <a:ext cx="2361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Personal data at risk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934" y="1557527"/>
            <a:ext cx="673647" cy="44799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389" y="2251639"/>
            <a:ext cx="523192" cy="3439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288" y="2740042"/>
            <a:ext cx="451293" cy="45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79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/>
      <p:bldP spid="12" grpId="0"/>
      <p:bldP spid="21" grpId="0"/>
      <p:bldP spid="22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4"/>
          <p:cNvSpPr/>
          <p:nvPr/>
        </p:nvSpPr>
        <p:spPr>
          <a:xfrm>
            <a:off x="336122" y="261079"/>
            <a:ext cx="914400" cy="762000"/>
          </a:xfrm>
          <a:prstGeom prst="hexagon">
            <a:avLst/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0007" y="349691"/>
            <a:ext cx="346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1</a:t>
            </a:r>
            <a:endParaRPr 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1981200" y="332166"/>
            <a:ext cx="1600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Problem</a:t>
            </a:r>
          </a:p>
        </p:txBody>
      </p:sp>
      <p:sp>
        <p:nvSpPr>
          <p:cNvPr id="8" name="Rectangle 7"/>
          <p:cNvSpPr/>
          <p:nvPr/>
        </p:nvSpPr>
        <p:spPr>
          <a:xfrm>
            <a:off x="3581400" y="1052261"/>
            <a:ext cx="5181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During key </a:t>
            </a:r>
            <a:r>
              <a:rPr lang="en-US" dirty="0" smtClean="0"/>
              <a:t>generation, another </a:t>
            </a:r>
            <a:r>
              <a:rPr lang="en-US" dirty="0"/>
              <a:t>unauthorized entity may copy or sniff the key. </a:t>
            </a:r>
          </a:p>
        </p:txBody>
      </p:sp>
      <p:sp>
        <p:nvSpPr>
          <p:cNvPr id="9" name="Rectangle 8"/>
          <p:cNvSpPr/>
          <p:nvPr/>
        </p:nvSpPr>
        <p:spPr>
          <a:xfrm>
            <a:off x="1981200" y="349691"/>
            <a:ext cx="1600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Problem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634" y="1018280"/>
            <a:ext cx="794366" cy="85695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581400" y="249054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Weak </a:t>
            </a:r>
            <a:r>
              <a:rPr lang="en-US" dirty="0"/>
              <a:t>computation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581400" y="3651820"/>
            <a:ext cx="2775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Failure </a:t>
            </a:r>
            <a:r>
              <a:rPr lang="en-US" dirty="0"/>
              <a:t>of authentication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167" y="2284855"/>
            <a:ext cx="495300" cy="78070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8373" y="3475179"/>
            <a:ext cx="1004888" cy="84177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-98424"/>
            <a:ext cx="1456871" cy="103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6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981200" y="636965"/>
            <a:ext cx="1600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u="sng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Goal</a:t>
            </a:r>
            <a:endParaRPr lang="en-US" sz="3200" b="1" u="sng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81200" y="1371600"/>
            <a:ext cx="6477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Alice and Bob want to establish a secret key for subsequent communication via Classical Channel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 descr="A picture containing computer&#10;&#10;Description automatically generated">
            <a:extLst>
              <a:ext uri="{FF2B5EF4-FFF2-40B4-BE49-F238E27FC236}">
                <a16:creationId xmlns:a16="http://schemas.microsoft.com/office/drawing/2014/main" xmlns="" id="{ABCC9573-F3B9-44DA-A0D4-0145F36E3F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326626"/>
            <a:ext cx="3810000" cy="2540000"/>
          </a:xfrm>
          <a:prstGeom prst="rect">
            <a:avLst/>
          </a:prstGeom>
        </p:spPr>
      </p:pic>
      <p:sp>
        <p:nvSpPr>
          <p:cNvPr id="8" name="Hexagon 7"/>
          <p:cNvSpPr/>
          <p:nvPr/>
        </p:nvSpPr>
        <p:spPr>
          <a:xfrm>
            <a:off x="336122" y="261079"/>
            <a:ext cx="914400" cy="762000"/>
          </a:xfrm>
          <a:prstGeom prst="hexagon">
            <a:avLst/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20007" y="349691"/>
            <a:ext cx="346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1</a:t>
            </a:r>
            <a:endParaRPr lang="en-US" sz="3200" dirty="0"/>
          </a:p>
        </p:txBody>
      </p:sp>
      <p:sp>
        <p:nvSpPr>
          <p:cNvPr id="10" name="Rectangle 9"/>
          <p:cNvSpPr/>
          <p:nvPr/>
        </p:nvSpPr>
        <p:spPr>
          <a:xfrm>
            <a:off x="2286000" y="232973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secure Communication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0" y="304566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Have access to a Quantum Channel (conserves Qubit states)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86000" y="40386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a classical communication channel (public channel, e.g. internet)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-98424"/>
            <a:ext cx="1456871" cy="103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4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Hexagon 21"/>
          <p:cNvSpPr/>
          <p:nvPr/>
        </p:nvSpPr>
        <p:spPr>
          <a:xfrm>
            <a:off x="336122" y="261079"/>
            <a:ext cx="914400" cy="762000"/>
          </a:xfrm>
          <a:prstGeom prst="hexagon">
            <a:avLst/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20007" y="349691"/>
            <a:ext cx="346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27362" y="183530"/>
            <a:ext cx="571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Quantum </a:t>
            </a:r>
            <a:r>
              <a:rPr lang="en-US" sz="2800" b="1" u="sng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Microsoft New Tai Lue" panose="020B0502040204020203" pitchFamily="34" charset="0"/>
                <a:cs typeface="Microsoft New Tai Lue" panose="020B0502040204020203" pitchFamily="34" charset="0"/>
              </a:rPr>
              <a:t>Cryptography Overview</a:t>
            </a:r>
            <a:endParaRPr lang="en-US" sz="2800" b="1" u="sng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xmlns="" id="{0FC760A7-747C-4FD0-B24B-669F4FCC3C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006" y="1273677"/>
            <a:ext cx="1420237" cy="1278213"/>
          </a:xfrm>
          <a:prstGeom prst="rect">
            <a:avLst/>
          </a:prstGeom>
        </p:spPr>
      </p:pic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xmlns="" id="{7C2D82F4-833B-45D8-B5BD-712888365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717" y="4419600"/>
            <a:ext cx="2349101" cy="2349101"/>
          </a:xfrm>
          <a:prstGeom prst="rect">
            <a:avLst/>
          </a:prstGeom>
        </p:spPr>
      </p:pic>
      <p:pic>
        <p:nvPicPr>
          <p:cNvPr id="7" name="Picture 6" descr="A picture containing ball, table, room&#10;&#10;Description automatically generated">
            <a:extLst>
              <a:ext uri="{FF2B5EF4-FFF2-40B4-BE49-F238E27FC236}">
                <a16:creationId xmlns:a16="http://schemas.microsoft.com/office/drawing/2014/main" xmlns="" id="{2B7C778C-21F2-4DF0-B612-0B78A7B174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225" y="1557004"/>
            <a:ext cx="1752007" cy="87600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11547" y="1524000"/>
            <a:ext cx="545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Quantum bit &amp; Classical bit :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1800045" y="2797680"/>
            <a:ext cx="6019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smtClean="0"/>
              <a:t>A </a:t>
            </a:r>
            <a:r>
              <a:rPr lang="en-US" dirty="0"/>
              <a:t>qubit can take infinitely many different </a:t>
            </a:r>
            <a:r>
              <a:rPr lang="en-US" dirty="0" smtClean="0"/>
              <a:t>values.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805796" y="3166561"/>
            <a:ext cx="63843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The quantum bit (or qubit) can be found in a superposition of both states 0 and 1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818736" y="3816145"/>
            <a:ext cx="62225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Essentially it can be 0 and 1 at the same time until a measurement is made.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-98424"/>
            <a:ext cx="1456871" cy="103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2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Hexagon 21"/>
          <p:cNvSpPr/>
          <p:nvPr/>
        </p:nvSpPr>
        <p:spPr>
          <a:xfrm>
            <a:off x="336122" y="261079"/>
            <a:ext cx="914400" cy="762000"/>
          </a:xfrm>
          <a:prstGeom prst="hexagon">
            <a:avLst/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20007" y="349691"/>
            <a:ext cx="346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38909659-01A2-4F20-8B9D-060237A3C5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323" y="879850"/>
            <a:ext cx="1295400" cy="1295400"/>
          </a:xfrm>
          <a:prstGeom prst="rect">
            <a:avLst/>
          </a:prstGeom>
        </p:spPr>
      </p:pic>
      <p:pic>
        <p:nvPicPr>
          <p:cNvPr id="11" name="Picture 10" descr="A picture containing clock&#10;&#10;Description automatically generated">
            <a:extLst>
              <a:ext uri="{FF2B5EF4-FFF2-40B4-BE49-F238E27FC236}">
                <a16:creationId xmlns:a16="http://schemas.microsoft.com/office/drawing/2014/main" xmlns="" id="{2AC2F33C-8D65-4C68-83B3-4FAD8FA20F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350" y="1179054"/>
            <a:ext cx="4229582" cy="60422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52432" y="294411"/>
            <a:ext cx="545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measurement (</a:t>
            </a:r>
            <a:r>
              <a:rPr lang="en-US" b="1" dirty="0"/>
              <a:t>Schrödinger's </a:t>
            </a:r>
            <a:r>
              <a:rPr lang="en-US" b="1" dirty="0" smtClean="0"/>
              <a:t>cut):</a:t>
            </a:r>
            <a:endParaRPr lang="en-US" b="1" dirty="0"/>
          </a:p>
        </p:txBody>
      </p:sp>
      <p:pic>
        <p:nvPicPr>
          <p:cNvPr id="15" name="Picture 14" descr="A picture containing toy, necklace, drawing, knot&#10;&#10;Description automatically generated">
            <a:extLst>
              <a:ext uri="{FF2B5EF4-FFF2-40B4-BE49-F238E27FC236}">
                <a16:creationId xmlns:a16="http://schemas.microsoft.com/office/drawing/2014/main" xmlns="" id="{5E92FFAF-5133-4964-A768-B60474B9D6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59" y="5534829"/>
            <a:ext cx="1828800" cy="914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81200" y="5279857"/>
            <a:ext cx="545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Superposition :</a:t>
            </a:r>
            <a:endParaRPr lang="en-US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795161C5-7BA8-4FAB-81A0-2236E2CB43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064773"/>
            <a:ext cx="4160519" cy="183723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822240" y="2509495"/>
            <a:ext cx="545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Quantum Gates :</a:t>
            </a:r>
            <a:endParaRPr lang="en-US" b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-98424"/>
            <a:ext cx="1456871" cy="103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39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 flipH="1">
            <a:off x="8550306" y="1407651"/>
            <a:ext cx="1" cy="48103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193853" y="1407651"/>
            <a:ext cx="1" cy="48103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 descr="A picture containing lamp&#10;&#10;Description automatically generated">
            <a:extLst>
              <a:ext uri="{FF2B5EF4-FFF2-40B4-BE49-F238E27FC236}">
                <a16:creationId xmlns:a16="http://schemas.microsoft.com/office/drawing/2014/main" xmlns="" id="{8BCDFE92-0EDF-4BDA-9BF5-C33210C339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-72117"/>
            <a:ext cx="1186409" cy="1186409"/>
          </a:xfrm>
          <a:prstGeom prst="rect">
            <a:avLst/>
          </a:prstGeom>
        </p:spPr>
      </p:pic>
      <p:pic>
        <p:nvPicPr>
          <p:cNvPr id="6" name="Picture 5" descr="A close up of a mask&#10;&#10;Description automatically generated">
            <a:extLst>
              <a:ext uri="{FF2B5EF4-FFF2-40B4-BE49-F238E27FC236}">
                <a16:creationId xmlns:a16="http://schemas.microsoft.com/office/drawing/2014/main" xmlns="" id="{3766EEB2-B6E9-45CE-B81D-C93089DE7E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591" y="36576"/>
            <a:ext cx="1186409" cy="1186409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xmlns="" id="{9FA0F857-E5B3-43C1-B622-30C70DDB1A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922" y="2363300"/>
            <a:ext cx="1186409" cy="11864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flipH="1">
            <a:off x="8273243" y="1131545"/>
            <a:ext cx="55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Bob</a:t>
            </a:r>
            <a:endParaRPr lang="en-US" dirty="0"/>
          </a:p>
        </p:txBody>
      </p:sp>
      <p:sp>
        <p:nvSpPr>
          <p:cNvPr id="13" name="Left-Right Arrow 12"/>
          <p:cNvSpPr/>
          <p:nvPr/>
        </p:nvSpPr>
        <p:spPr>
          <a:xfrm>
            <a:off x="2193404" y="1630680"/>
            <a:ext cx="6357391" cy="198119"/>
          </a:xfrm>
          <a:prstGeom prst="left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150727" y="1478278"/>
            <a:ext cx="511696" cy="502921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1937556" y="2051828"/>
            <a:ext cx="511696" cy="502921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8" name="Oval 17"/>
          <p:cNvSpPr/>
          <p:nvPr/>
        </p:nvSpPr>
        <p:spPr>
          <a:xfrm>
            <a:off x="8294947" y="2051827"/>
            <a:ext cx="511696" cy="502921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469316" y="1173479"/>
            <a:ext cx="187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QKD system ready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377766" y="2024394"/>
            <a:ext cx="2584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Generated random bits, </a:t>
            </a:r>
          </a:p>
          <a:p>
            <a:pPr algn="ctr"/>
            <a:r>
              <a:rPr lang="en-US" dirty="0" smtClean="0"/>
              <a:t>random encoding bases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421164" y="2065728"/>
            <a:ext cx="1861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random decoding bases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8297234" y="2994180"/>
            <a:ext cx="511696" cy="502921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431070" y="2922474"/>
            <a:ext cx="1861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Wait for Quantum state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937556" y="3317343"/>
            <a:ext cx="511696" cy="502921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338061" y="3198926"/>
            <a:ext cx="2584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Prepare and send data in Quantum state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2286035" y="3568804"/>
            <a:ext cx="6241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8294947" y="3629904"/>
            <a:ext cx="511696" cy="502921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560137" y="3692774"/>
            <a:ext cx="186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Measuring</a:t>
            </a:r>
            <a:endParaRPr lang="en-US" dirty="0"/>
          </a:p>
        </p:txBody>
      </p:sp>
      <p:sp>
        <p:nvSpPr>
          <p:cNvPr id="35" name="Left-Right Arrow 34"/>
          <p:cNvSpPr/>
          <p:nvPr/>
        </p:nvSpPr>
        <p:spPr>
          <a:xfrm>
            <a:off x="2193403" y="4528523"/>
            <a:ext cx="6357391" cy="198119"/>
          </a:xfrm>
          <a:prstGeom prst="left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150727" y="4376123"/>
            <a:ext cx="511696" cy="502921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9" name="Oval 38"/>
          <p:cNvSpPr/>
          <p:nvPr/>
        </p:nvSpPr>
        <p:spPr>
          <a:xfrm>
            <a:off x="1939316" y="4931983"/>
            <a:ext cx="511696" cy="502921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8264793" y="5392515"/>
            <a:ext cx="511696" cy="502921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2338061" y="5183443"/>
            <a:ext cx="6241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2165059" y="5640243"/>
            <a:ext cx="6256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397002" y="4920025"/>
            <a:ext cx="348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Send random Bases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308275" y="5340235"/>
            <a:ext cx="2129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Send random Bases</a:t>
            </a:r>
            <a:endParaRPr lang="en-US" dirty="0"/>
          </a:p>
        </p:txBody>
      </p:sp>
      <p:sp>
        <p:nvSpPr>
          <p:cNvPr id="49" name="Left-Right-Up Arrow 48"/>
          <p:cNvSpPr/>
          <p:nvPr/>
        </p:nvSpPr>
        <p:spPr>
          <a:xfrm rot="10800000">
            <a:off x="2193405" y="6156960"/>
            <a:ext cx="6357389" cy="244115"/>
          </a:xfrm>
          <a:prstGeom prst="leftRightUp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4034975" y="6401076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Final Quantum shared key</a:t>
            </a:r>
            <a:endParaRPr lang="en-US" dirty="0"/>
          </a:p>
        </p:txBody>
      </p:sp>
      <p:sp>
        <p:nvSpPr>
          <p:cNvPr id="53" name="Down Arrow 52"/>
          <p:cNvSpPr/>
          <p:nvPr/>
        </p:nvSpPr>
        <p:spPr>
          <a:xfrm>
            <a:off x="5348728" y="3609352"/>
            <a:ext cx="226358" cy="52654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Up Arrow 54"/>
          <p:cNvSpPr/>
          <p:nvPr/>
        </p:nvSpPr>
        <p:spPr>
          <a:xfrm>
            <a:off x="5296097" y="2072755"/>
            <a:ext cx="263756" cy="518964"/>
          </a:xfrm>
          <a:prstGeom prst="up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3463475" y="179797"/>
            <a:ext cx="38464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BB84 Quantum Key Distribution Protocol steps</a:t>
            </a:r>
            <a:r>
              <a:rPr lang="en-US" sz="2200" b="1" u="sng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.</a:t>
            </a:r>
            <a:endParaRPr lang="en-US" sz="2200" b="1" u="sng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70" name="TextBox 69"/>
          <p:cNvSpPr txBox="1"/>
          <p:nvPr/>
        </p:nvSpPr>
        <p:spPr>
          <a:xfrm flipH="1">
            <a:off x="1850503" y="1038319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Alice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54914" y="4075814"/>
            <a:ext cx="4394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Public Discussion started(Classical channel)</a:t>
            </a:r>
          </a:p>
        </p:txBody>
      </p:sp>
      <p:sp>
        <p:nvSpPr>
          <p:cNvPr id="37" name="Hexagon 36"/>
          <p:cNvSpPr/>
          <p:nvPr/>
        </p:nvSpPr>
        <p:spPr>
          <a:xfrm>
            <a:off x="336122" y="261079"/>
            <a:ext cx="914400" cy="762000"/>
          </a:xfrm>
          <a:prstGeom prst="hexagon">
            <a:avLst/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20007" y="349691"/>
            <a:ext cx="346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6269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  <p:bldP spid="15" grpId="0" animBg="1"/>
      <p:bldP spid="17" grpId="0" animBg="1"/>
      <p:bldP spid="18" grpId="0" animBg="1"/>
      <p:bldP spid="19" grpId="0"/>
      <p:bldP spid="20" grpId="0"/>
      <p:bldP spid="21" grpId="0"/>
      <p:bldP spid="22" grpId="0" animBg="1"/>
      <p:bldP spid="23" grpId="0"/>
      <p:bldP spid="24" grpId="0" animBg="1"/>
      <p:bldP spid="26" grpId="0"/>
      <p:bldP spid="31" grpId="0" animBg="1"/>
      <p:bldP spid="34" grpId="0"/>
      <p:bldP spid="35" grpId="0" animBg="1"/>
      <p:bldP spid="36" grpId="0" animBg="1"/>
      <p:bldP spid="39" grpId="0" animBg="1"/>
      <p:bldP spid="40" grpId="0" animBg="1"/>
      <p:bldP spid="47" grpId="0"/>
      <p:bldP spid="48" grpId="0"/>
      <p:bldP spid="49" grpId="0" animBg="1"/>
      <p:bldP spid="52" grpId="0"/>
      <p:bldP spid="53" grpId="0" animBg="1"/>
      <p:bldP spid="55" grpId="0" animBg="1"/>
      <p:bldP spid="70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/>
          <p:cNvSpPr/>
          <p:nvPr/>
        </p:nvSpPr>
        <p:spPr>
          <a:xfrm>
            <a:off x="336122" y="261079"/>
            <a:ext cx="914400" cy="762000"/>
          </a:xfrm>
          <a:prstGeom prst="hexagon">
            <a:avLst/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20007" y="349691"/>
            <a:ext cx="346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4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BC60D70D-19E2-4819-A947-4D8A6133A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451578"/>
            <a:ext cx="2743200" cy="381000"/>
          </a:xfrm>
        </p:spPr>
        <p:txBody>
          <a:bodyPr/>
          <a:lstStyle/>
          <a:p>
            <a:r>
              <a:rPr lang="en-GB" sz="2800" u="sng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Eve’s Attacks</a:t>
            </a:r>
            <a:endParaRPr lang="en-GB" sz="2800" b="0" u="sng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xmlns="" id="{9FA0F857-E5B3-43C1-B622-30C70DDB1A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571" y="1555792"/>
            <a:ext cx="936247" cy="936247"/>
          </a:xfrm>
          <a:prstGeom prst="rect">
            <a:avLst/>
          </a:prstGeom>
        </p:spPr>
      </p:pic>
      <p:sp>
        <p:nvSpPr>
          <p:cNvPr id="9" name="Left-Right Arrow 8"/>
          <p:cNvSpPr/>
          <p:nvPr/>
        </p:nvSpPr>
        <p:spPr>
          <a:xfrm>
            <a:off x="3048000" y="3034102"/>
            <a:ext cx="4745907" cy="330436"/>
          </a:xfrm>
          <a:prstGeom prst="left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3011247" y="1060460"/>
            <a:ext cx="4745907" cy="426434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>
            <a:off x="5511450" y="2463376"/>
            <a:ext cx="170928" cy="291538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/>
          <p:cNvSpPr/>
          <p:nvPr/>
        </p:nvSpPr>
        <p:spPr>
          <a:xfrm>
            <a:off x="5497331" y="1443167"/>
            <a:ext cx="199168" cy="287341"/>
          </a:xfrm>
          <a:prstGeom prst="up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33" y="2701118"/>
            <a:ext cx="3318321" cy="370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Classical channel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937754" y="810717"/>
            <a:ext cx="3318321" cy="370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Quantum channel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272" y="1197304"/>
            <a:ext cx="152400" cy="15274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047" y="1197304"/>
            <a:ext cx="152400" cy="15274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822" y="1208122"/>
            <a:ext cx="152400" cy="15274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597" y="1208122"/>
            <a:ext cx="152400" cy="15274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372" y="1208122"/>
            <a:ext cx="152400" cy="15274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147" y="1197304"/>
            <a:ext cx="152400" cy="15274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152" y="1402232"/>
            <a:ext cx="152400" cy="152746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5249739" y="1415778"/>
            <a:ext cx="171215" cy="404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970" y="1554978"/>
            <a:ext cx="152400" cy="152746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5725312" y="1386960"/>
            <a:ext cx="155597" cy="411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642" y="1200168"/>
            <a:ext cx="152400" cy="15274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417" y="1200168"/>
            <a:ext cx="152400" cy="15274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192" y="1210986"/>
            <a:ext cx="152400" cy="15274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967" y="1210986"/>
            <a:ext cx="152400" cy="152746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742" y="1210986"/>
            <a:ext cx="152400" cy="15274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517" y="1200168"/>
            <a:ext cx="152400" cy="15274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499" y="1620520"/>
            <a:ext cx="152400" cy="15274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410" y="1465082"/>
            <a:ext cx="152400" cy="152746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672" y="1189546"/>
            <a:ext cx="152400" cy="152746"/>
          </a:xfrm>
          <a:prstGeom prst="rect">
            <a:avLst/>
          </a:prstGeom>
        </p:spPr>
      </p:pic>
      <p:pic>
        <p:nvPicPr>
          <p:cNvPr id="48" name="Picture 47" descr="A picture containing lamp&#10;&#10;Description automatically generated">
            <a:extLst>
              <a:ext uri="{FF2B5EF4-FFF2-40B4-BE49-F238E27FC236}">
                <a16:creationId xmlns:a16="http://schemas.microsoft.com/office/drawing/2014/main" xmlns="" id="{8BCDFE92-0EDF-4BDA-9BF5-C33210C339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473" y="1003800"/>
            <a:ext cx="1186409" cy="1186409"/>
          </a:xfrm>
          <a:prstGeom prst="rect">
            <a:avLst/>
          </a:prstGeom>
        </p:spPr>
      </p:pic>
      <p:pic>
        <p:nvPicPr>
          <p:cNvPr id="49" name="Picture 48" descr="A close up of a mask&#10;&#10;Description automatically generated">
            <a:extLst>
              <a:ext uri="{FF2B5EF4-FFF2-40B4-BE49-F238E27FC236}">
                <a16:creationId xmlns:a16="http://schemas.microsoft.com/office/drawing/2014/main" xmlns="" id="{3766EEB2-B6E9-45CE-B81D-C93089DE7E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735" y="1003800"/>
            <a:ext cx="1186409" cy="1186409"/>
          </a:xfrm>
          <a:prstGeom prst="rect">
            <a:avLst/>
          </a:prstGeom>
        </p:spPr>
      </p:pic>
      <p:cxnSp>
        <p:nvCxnSpPr>
          <p:cNvPr id="50" name="Straight Arrow Connector 49"/>
          <p:cNvCxnSpPr/>
          <p:nvPr/>
        </p:nvCxnSpPr>
        <p:spPr>
          <a:xfrm flipV="1">
            <a:off x="2581047" y="1249057"/>
            <a:ext cx="553530" cy="409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686" y="1332068"/>
            <a:ext cx="152400" cy="152746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983" y="1486894"/>
            <a:ext cx="152400" cy="152746"/>
          </a:xfrm>
          <a:prstGeom prst="rect">
            <a:avLst/>
          </a:prstGeom>
        </p:spPr>
      </p:pic>
      <p:cxnSp>
        <p:nvCxnSpPr>
          <p:cNvPr id="57" name="Straight Arrow Connector 56"/>
          <p:cNvCxnSpPr/>
          <p:nvPr/>
        </p:nvCxnSpPr>
        <p:spPr>
          <a:xfrm>
            <a:off x="7614583" y="1284495"/>
            <a:ext cx="489721" cy="312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645" y="1288003"/>
            <a:ext cx="152400" cy="15274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002" y="1410521"/>
            <a:ext cx="152400" cy="152746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83951">
            <a:off x="2303798" y="2422065"/>
            <a:ext cx="887145" cy="508979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19733">
            <a:off x="7527002" y="2430026"/>
            <a:ext cx="887145" cy="508979"/>
          </a:xfrm>
          <a:prstGeom prst="rect">
            <a:avLst/>
          </a:prstGeom>
        </p:spPr>
      </p:pic>
      <p:sp>
        <p:nvSpPr>
          <p:cNvPr id="63" name="Title 1">
            <a:extLst>
              <a:ext uri="{FF2B5EF4-FFF2-40B4-BE49-F238E27FC236}">
                <a16:creationId xmlns:a16="http://schemas.microsoft.com/office/drawing/2014/main" xmlns="" id="{BC60D70D-19E2-4819-A947-4D8A6133A84D}"/>
              </a:ext>
            </a:extLst>
          </p:cNvPr>
          <p:cNvSpPr txBox="1">
            <a:spLocks/>
          </p:cNvSpPr>
          <p:nvPr/>
        </p:nvSpPr>
        <p:spPr>
          <a:xfrm>
            <a:off x="1752600" y="4238230"/>
            <a:ext cx="3208974" cy="381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bs-Latn-BA" sz="5400" b="1" kern="1200" dirty="0">
                <a:ln w="19050"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effectLst/>
                <a:latin typeface="Microsoft New Tai Lue" pitchFamily="34" charset="0"/>
                <a:ea typeface="+mj-ea"/>
                <a:cs typeface="Microsoft New Tai Lue" pitchFamily="34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Examples of attacks: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440291" y="467411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smtClean="0"/>
              <a:t>Intercept-Resend strategy.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2445684" y="5043227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Photon Number Splitting </a:t>
            </a:r>
            <a:r>
              <a:rPr lang="en-US" dirty="0" smtClean="0"/>
              <a:t>Attack.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2454142" y="541255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Intermediate basis </a:t>
            </a:r>
            <a:r>
              <a:rPr lang="en-US" dirty="0" smtClean="0"/>
              <a:t>method.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64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1" grpId="0" animBg="1"/>
      <p:bldP spid="22" grpId="0" animBg="1"/>
      <p:bldP spid="23" grpId="0"/>
      <p:bldP spid="24" grpId="0"/>
      <p:bldP spid="63" grpId="0"/>
      <p:bldP spid="64" grpId="0"/>
      <p:bldP spid="68" grpId="0"/>
      <p:bldP spid="69" grpId="0"/>
    </p:bldLst>
  </p:timing>
</p:sld>
</file>

<file path=ppt/theme/theme1.xml><?xml version="1.0" encoding="utf-8"?>
<a:theme xmlns:a="http://schemas.openxmlformats.org/drawingml/2006/main" name="Physics-PowerPoint-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B84-Protocol.potx" id="{92DFA718-DE6D-40C6-8F47-50F779CD9141}" vid="{CB546E11-E8A4-4CB2-B91F-F8737620B7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BB84-Protocol</Template>
  <TotalTime>2089</TotalTime>
  <Words>387</Words>
  <Application>Microsoft Office PowerPoint</Application>
  <PresentationFormat>On-screen Show (4:3)</PresentationFormat>
  <Paragraphs>107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Microsoft New Tai Lue</vt:lpstr>
      <vt:lpstr>Montserrat</vt:lpstr>
      <vt:lpstr>Wingdings</vt:lpstr>
      <vt:lpstr>Physics-PowerPoint-Template</vt:lpstr>
      <vt:lpstr>BB84 Protocol Quantum Key Distribution</vt:lpstr>
      <vt:lpstr>PowerPoint Presentation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Eve’s Attacks</vt:lpstr>
      <vt:lpstr>PowerPoint Presentation</vt:lpstr>
      <vt:lpstr>Conclusion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BB84 Protocol Quantum Key Distribution</dc:title>
  <dc:creator>Microsoft account</dc:creator>
  <cp:lastModifiedBy>Microsoft account</cp:lastModifiedBy>
  <cp:revision>82</cp:revision>
  <dcterms:created xsi:type="dcterms:W3CDTF">2022-05-27T13:35:06Z</dcterms:created>
  <dcterms:modified xsi:type="dcterms:W3CDTF">2022-05-29T23:06:00Z</dcterms:modified>
</cp:coreProperties>
</file>